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notesMasterIdLst>
    <p:notesMasterId r:id="rId22"/>
  </p:notesMasterIdLst>
  <p:sldIdLst>
    <p:sldId id="256" r:id="rId2"/>
    <p:sldId id="301" r:id="rId3"/>
    <p:sldId id="295" r:id="rId4"/>
    <p:sldId id="300" r:id="rId5"/>
    <p:sldId id="306" r:id="rId6"/>
    <p:sldId id="302" r:id="rId7"/>
    <p:sldId id="303" r:id="rId8"/>
    <p:sldId id="304" r:id="rId9"/>
    <p:sldId id="307" r:id="rId10"/>
    <p:sldId id="308" r:id="rId11"/>
    <p:sldId id="309" r:id="rId12"/>
    <p:sldId id="310" r:id="rId13"/>
    <p:sldId id="311" r:id="rId14"/>
    <p:sldId id="305" r:id="rId15"/>
    <p:sldId id="312" r:id="rId16"/>
    <p:sldId id="313" r:id="rId17"/>
    <p:sldId id="314" r:id="rId18"/>
    <p:sldId id="315" r:id="rId19"/>
    <p:sldId id="316" r:id="rId20"/>
    <p:sldId id="31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74460" autoAdjust="0"/>
  </p:normalViewPr>
  <p:slideViewPr>
    <p:cSldViewPr snapToGrid="0">
      <p:cViewPr>
        <p:scale>
          <a:sx n="50" d="100"/>
          <a:sy n="50" d="100"/>
        </p:scale>
        <p:origin x="1405" y="2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E8468-CBFC-4D73-AF44-CAF333E0F2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47299-9E0D-4452-8E6F-F0C2C7252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5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tasks of a taxonomist is to provide circumscriptions of taxa, providing evidence to the hypothesis that these taxa are natural groups according to a species concept.</a:t>
            </a:r>
          </a:p>
          <a:p>
            <a:endParaRPr lang="en-US" dirty="0"/>
          </a:p>
          <a:p>
            <a:r>
              <a:rPr lang="en-US" dirty="0"/>
              <a:t>https://github.com/tdwg/tcs/blob/master/TCS101/UserGuidev_1.3.pdf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1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data could provide potential information to test the hypothesis “new species” given a particular species concept based on:</a:t>
            </a:r>
          </a:p>
          <a:p>
            <a:endParaRPr lang="en-US" dirty="0"/>
          </a:p>
          <a:p>
            <a:r>
              <a:rPr lang="en-US" dirty="0"/>
              <a:t>Ecology</a:t>
            </a:r>
          </a:p>
          <a:p>
            <a:r>
              <a:rPr lang="en-US" dirty="0"/>
              <a:t>Morphology</a:t>
            </a:r>
          </a:p>
          <a:p>
            <a:r>
              <a:rPr lang="en-US" dirty="0"/>
              <a:t>Genetics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The information extracted in an enhanced publication is still “locked up” in individual XML files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Only individual queries possible with a complicated language XPATH, requiring in-depth knowledge of the structure of the XML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Solution: store the information in a database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Merging information from multiple publications and sources together allowing richer queries and easier reuse.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0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Turbo taxonomy aims for “fast” species descriptions in order to overcome the taxonomic impediment. An OTU delimited by a genetic algorithm is combined with a concise morphological description and high-resolution digital image in “taxonomic pipeline”.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study the following methods were applied: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study with a conventional and Scanning electron microscopy performed at NMNHS and ZMUC;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next-generation molecular methods for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sequencing the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transcriptome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new species performed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BGI-Shenzhen and DNA </a:t>
            </a:r>
            <a:r>
              <a:rPr lang="en-GB" sz="120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barcoding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performed at </a:t>
            </a:r>
            <a:r>
              <a:rPr lang="bg-BG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Canadian Centre for DNA Barcoding 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Guelph and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Micro-CT scanning at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Bruker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bg-BG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141E7-CE0F-489A-A290-947FF35DAAE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1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4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848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5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523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3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5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8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6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5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3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3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9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9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3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7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zookeys.pensoft.net/about#TaxonomicTreatme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Progress Report (OBKMS)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2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Viktor </a:t>
            </a:r>
            <a:r>
              <a:rPr lang="en-US" dirty="0" err="1"/>
              <a:t>Senderov</a:t>
            </a:r>
            <a:r>
              <a:rPr lang="en-US" dirty="0"/>
              <a:t> (@</a:t>
            </a:r>
            <a:r>
              <a:rPr lang="en-US" dirty="0" err="1"/>
              <a:t>vsenderov</a:t>
            </a:r>
            <a:r>
              <a:rPr lang="en-US" dirty="0"/>
              <a:t>)</a:t>
            </a:r>
          </a:p>
          <a:p>
            <a:r>
              <a:rPr lang="en-US" dirty="0"/>
              <a:t>Bulgarian Academy of Sciences/ Pensoft, Sofia Bulgaria</a:t>
            </a:r>
          </a:p>
          <a:p>
            <a:r>
              <a:rPr lang="en-US" dirty="0"/>
              <a:t>Advisor: Prof. L. Penev</a:t>
            </a:r>
          </a:p>
          <a:p>
            <a:r>
              <a:rPr lang="en-US" dirty="0"/>
              <a:t>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</a:t>
            </a:r>
          </a:p>
          <a:p>
            <a:r>
              <a:rPr lang="en-US" dirty="0"/>
              <a:t>Grant Agreement </a:t>
            </a:r>
            <a:r>
              <a:rPr lang="en-US" dirty="0" err="1"/>
              <a:t>Nr</a:t>
            </a:r>
            <a:r>
              <a:rPr lang="en-US" dirty="0"/>
              <a:t>.</a:t>
            </a:r>
            <a:r>
              <a:rPr lang="en-US" b="1" dirty="0"/>
              <a:t> 642241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3" y="-24923"/>
            <a:ext cx="4050793" cy="2006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87" y="303068"/>
            <a:ext cx="5334991" cy="12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(Species Rank </a:t>
            </a:r>
            <a:r>
              <a:rPr lang="en-US" i="1" dirty="0"/>
              <a:t>Taxon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A set of organisms in nature that form a natural group according to a species concept.</a:t>
            </a:r>
          </a:p>
        </p:txBody>
      </p:sp>
    </p:spTree>
    <p:extLst>
      <p:ext uri="{BB962C8B-B14F-4D97-AF65-F5344CB8AC3E}">
        <p14:creationId xmlns:p14="http://schemas.microsoft.com/office/powerpoint/2010/main" val="290445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 </a:t>
            </a:r>
            <a:r>
              <a:rPr lang="en-US" i="1" dirty="0"/>
              <a:t>circumscription </a:t>
            </a:r>
            <a:r>
              <a:rPr lang="en-US" dirty="0"/>
              <a:t>include?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7000" b="1" dirty="0"/>
              <a:t>Textual</a:t>
            </a:r>
            <a:r>
              <a:rPr lang="en-US" sz="7000" dirty="0"/>
              <a:t> descriptions of traits that the organisms in the taxon exhibit</a:t>
            </a:r>
          </a:p>
          <a:p>
            <a:r>
              <a:rPr lang="en-US" sz="7000" dirty="0"/>
              <a:t>Citations of voucher specimens (</a:t>
            </a:r>
            <a:r>
              <a:rPr lang="en-US" sz="7000" b="1" dirty="0"/>
              <a:t>types</a:t>
            </a:r>
            <a:r>
              <a:rPr lang="en-US" sz="7000" dirty="0"/>
              <a:t>)</a:t>
            </a:r>
          </a:p>
          <a:p>
            <a:r>
              <a:rPr lang="en-US" sz="7000" dirty="0"/>
              <a:t>Technical </a:t>
            </a:r>
            <a:r>
              <a:rPr lang="en-US" sz="7000" b="1" dirty="0"/>
              <a:t>drawings</a:t>
            </a:r>
          </a:p>
          <a:p>
            <a:r>
              <a:rPr lang="en-US" sz="7000" b="1" dirty="0"/>
              <a:t>Photographs</a:t>
            </a:r>
          </a:p>
          <a:p>
            <a:r>
              <a:rPr lang="en-US" sz="7000" dirty="0"/>
              <a:t>High-resolution </a:t>
            </a:r>
            <a:r>
              <a:rPr lang="en-US" sz="7000" b="1" dirty="0"/>
              <a:t>3D</a:t>
            </a:r>
            <a:r>
              <a:rPr lang="en-US" sz="7000" dirty="0"/>
              <a:t> imaging</a:t>
            </a:r>
          </a:p>
          <a:p>
            <a:r>
              <a:rPr lang="en-US" sz="7000" b="1" dirty="0"/>
              <a:t>Genetic</a:t>
            </a:r>
            <a:r>
              <a:rPr lang="en-US" sz="7000" dirty="0"/>
              <a:t> information</a:t>
            </a:r>
          </a:p>
          <a:p>
            <a:r>
              <a:rPr lang="en-US" sz="7000" dirty="0"/>
              <a:t>Comparison to closely related taxa (</a:t>
            </a:r>
            <a:r>
              <a:rPr lang="en-US" sz="7000" b="1" dirty="0"/>
              <a:t>diff</a:t>
            </a:r>
            <a:r>
              <a:rPr lang="en-US" sz="7000" dirty="0"/>
              <a:t>)</a:t>
            </a:r>
          </a:p>
          <a:p>
            <a:pPr marL="0" indent="0">
              <a:buNone/>
            </a:pPr>
            <a:r>
              <a:rPr lang="en-US" sz="7000" dirty="0"/>
              <a:t>See </a:t>
            </a:r>
            <a:r>
              <a:rPr lang="en-US" sz="7000" dirty="0">
                <a:hlinkClick r:id="rId3"/>
              </a:rPr>
              <a:t>http://zookeys.pensoft.net/about#TaxonomicTreatments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76071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machine-readable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Since Karl Popper science is moving in the direction of providing </a:t>
            </a:r>
            <a:r>
              <a:rPr lang="en-US" sz="4800" b="1" dirty="0"/>
              <a:t>falsifiable hypotheses</a:t>
            </a:r>
            <a:r>
              <a:rPr lang="en-US" sz="2400" dirty="0"/>
              <a:t>, i.e. there must a formally defined algorithm operating on experimental data that could potentially (given the data) disprove the hypothesis. In order to accomplish this, taxonomic data must be made available in machine-readable format, and machine computable format.</a:t>
            </a:r>
          </a:p>
        </p:txBody>
      </p:sp>
    </p:spTree>
    <p:extLst>
      <p:ext uri="{BB962C8B-B14F-4D97-AF65-F5344CB8AC3E}">
        <p14:creationId xmlns:p14="http://schemas.microsoft.com/office/powerpoint/2010/main" val="958174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cuments.lucidchart.com/documents/4baa408b-4c34-4926-b247-f64894c7fd11/pages/0_0?a=710&amp;x=55&amp;y=111&amp;w=990&amp;h=638&amp;store=1&amp;accept=image%2F*&amp;auth=LCA%20e5915b81077758eb65a3814f6648139a952e459b-ts%3D14649572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152" y="1930400"/>
            <a:ext cx="9085032" cy="45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Information extraction from a biodiversity publication</a:t>
            </a:r>
          </a:p>
        </p:txBody>
      </p:sp>
    </p:spTree>
    <p:extLst>
      <p:ext uri="{BB962C8B-B14F-4D97-AF65-F5344CB8AC3E}">
        <p14:creationId xmlns:p14="http://schemas.microsoft.com/office/powerpoint/2010/main" val="295771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OBKMS Architecture</a:t>
            </a:r>
          </a:p>
        </p:txBody>
      </p:sp>
      <p:pic>
        <p:nvPicPr>
          <p:cNvPr id="3074" name="Picture 2" descr="https://documents.lucidchart.com/documents/2c22cd79-560b-4f7f-a400-a0f1c1bdd0eb/pages/0_0?a=1340&amp;x=24&amp;y=134&amp;w=1143&amp;h=688&amp;store=1&amp;accept=image%2F*&amp;auth=LCA%2087878d487825971ebbbaedcb7d0c2914d2343f17-ts%3D146478854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3" y="1270000"/>
            <a:ext cx="9270609" cy="49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9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impediment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Taxonomic Impediment: “</a:t>
            </a:r>
            <a:r>
              <a:rPr lang="en-US" sz="3200" b="1" dirty="0"/>
              <a:t>worldwide shortage of taxonomists</a:t>
            </a:r>
            <a:r>
              <a:rPr lang="en-US" sz="2400" dirty="0"/>
              <a:t>”</a:t>
            </a:r>
          </a:p>
          <a:p>
            <a:r>
              <a:rPr lang="en-US" sz="2400" dirty="0"/>
              <a:t>Majority of </a:t>
            </a:r>
            <a:r>
              <a:rPr lang="en-US" sz="3200" b="1" dirty="0"/>
              <a:t>species undescribed</a:t>
            </a:r>
            <a:endParaRPr lang="en-US" sz="2400" b="1" dirty="0"/>
          </a:p>
          <a:p>
            <a:r>
              <a:rPr lang="en-US" sz="2400" dirty="0"/>
              <a:t>A lot of “</a:t>
            </a:r>
            <a:r>
              <a:rPr lang="en-US" sz="3200" b="1" dirty="0"/>
              <a:t>dark taxa</a:t>
            </a:r>
            <a:r>
              <a:rPr lang="en-US" sz="2400" dirty="0"/>
              <a:t>”: unnamed OTU’s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Rod Page, </a:t>
            </a:r>
            <a:r>
              <a:rPr lang="en-US" sz="2000" dirty="0" err="1"/>
              <a:t>iPhylo</a:t>
            </a:r>
            <a:r>
              <a:rPr lang="en-US" sz="2000" dirty="0"/>
              <a:t> </a:t>
            </a:r>
            <a:r>
              <a:rPr lang="en-US" sz="2000" dirty="0" err="1"/>
              <a:t>blogspot</a:t>
            </a:r>
            <a:r>
              <a:rPr lang="en-US" sz="2000" dirty="0"/>
              <a:t>, 12 April 2011</a:t>
            </a:r>
          </a:p>
        </p:txBody>
      </p:sp>
    </p:spTree>
    <p:extLst>
      <p:ext uri="{BB962C8B-B14F-4D97-AF65-F5344CB8AC3E}">
        <p14:creationId xmlns:p14="http://schemas.microsoft.com/office/powerpoint/2010/main" val="99932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“Integrative taxonomy on the fast track - towards more sustainability in biodiversity research”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400" dirty="0"/>
              <a:t>Riedel et al. (2013)</a:t>
            </a:r>
          </a:p>
          <a:p>
            <a:pPr marL="0" indent="0">
              <a:buNone/>
            </a:pPr>
            <a:r>
              <a:rPr lang="en-US" sz="2400" dirty="0"/>
              <a:t>DOI: 10.1186/1742-9994-10-15</a:t>
            </a:r>
          </a:p>
        </p:txBody>
      </p:sp>
    </p:spTree>
    <p:extLst>
      <p:ext uri="{BB962C8B-B14F-4D97-AF65-F5344CB8AC3E}">
        <p14:creationId xmlns:p14="http://schemas.microsoft.com/office/powerpoint/2010/main" val="208396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i="1" dirty="0"/>
              <a:t>“</a:t>
            </a:r>
            <a:r>
              <a:rPr lang="en-US" sz="3500" i="1" dirty="0" err="1"/>
              <a:t>Eupolybothrus</a:t>
            </a:r>
            <a:r>
              <a:rPr lang="en-US" sz="3500" i="1" dirty="0"/>
              <a:t> </a:t>
            </a:r>
            <a:r>
              <a:rPr lang="en-US" sz="3500" i="1" dirty="0" err="1"/>
              <a:t>cavernicolus</a:t>
            </a:r>
            <a:r>
              <a:rPr lang="en-US" sz="3500" i="1" dirty="0"/>
              <a:t> </a:t>
            </a:r>
            <a:r>
              <a:rPr lang="en-US" sz="3500" i="1" dirty="0" err="1"/>
              <a:t>Komerički</a:t>
            </a:r>
            <a:r>
              <a:rPr lang="en-US" sz="3500" i="1" dirty="0"/>
              <a:t> &amp; Stoev sp. n. (</a:t>
            </a:r>
            <a:r>
              <a:rPr lang="en-US" sz="3500" i="1" dirty="0" err="1"/>
              <a:t>Chilopoda</a:t>
            </a:r>
            <a:r>
              <a:rPr lang="en-US" sz="3500" i="1" dirty="0"/>
              <a:t>: </a:t>
            </a:r>
            <a:r>
              <a:rPr lang="en-US" sz="3500" i="1" dirty="0" err="1"/>
              <a:t>Lithobiomorpha</a:t>
            </a:r>
            <a:r>
              <a:rPr lang="en-US" sz="3500" i="1" dirty="0"/>
              <a:t>: </a:t>
            </a:r>
            <a:r>
              <a:rPr lang="en-US" sz="3500" i="1" dirty="0" err="1"/>
              <a:t>Lithobiidae</a:t>
            </a:r>
            <a:r>
              <a:rPr lang="en-US" sz="3500" i="1" dirty="0"/>
              <a:t>): the first eukaryotic species description combining transcriptomic, DNA barcoding and micro-CT imaging data”</a:t>
            </a:r>
            <a:endParaRPr lang="en-US" sz="2000" i="1" dirty="0"/>
          </a:p>
          <a:p>
            <a:pPr marL="0" indent="0">
              <a:buNone/>
            </a:pPr>
            <a:r>
              <a:rPr lang="en-US" sz="2600" dirty="0" err="1"/>
              <a:t>Komericki</a:t>
            </a:r>
            <a:r>
              <a:rPr lang="en-US" sz="2600" dirty="0"/>
              <a:t> &amp; Stoev (2013):</a:t>
            </a:r>
          </a:p>
          <a:p>
            <a:pPr marL="0" indent="0">
              <a:buNone/>
            </a:pPr>
            <a:r>
              <a:rPr lang="en-US" sz="2600" dirty="0" err="1"/>
              <a:t>doi</a:t>
            </a:r>
            <a:r>
              <a:rPr lang="en-US" sz="2600" dirty="0"/>
              <a:t>: 10.3897/BDJ.1.e1013</a:t>
            </a:r>
          </a:p>
        </p:txBody>
      </p:sp>
    </p:spTree>
    <p:extLst>
      <p:ext uri="{BB962C8B-B14F-4D97-AF65-F5344CB8AC3E}">
        <p14:creationId xmlns:p14="http://schemas.microsoft.com/office/powerpoint/2010/main" val="318417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3663" y="3517672"/>
            <a:ext cx="2523077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b-2010-11-5-211-1-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80" y="2508129"/>
            <a:ext cx="189141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524975"/>
            <a:ext cx="5777056" cy="5333025"/>
          </a:xfrm>
        </p:spPr>
        <p:txBody>
          <a:bodyPr>
            <a:normAutofit/>
          </a:bodyPr>
          <a:lstStyle/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study with a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Zeiss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microscope 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images 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Mitochondrial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Cytochrome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Oxidase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Subunit I gene sequencing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transcriptome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sequencing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Micro-CT scanning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of living specimen </a:t>
            </a:r>
          </a:p>
          <a:p>
            <a:pPr marL="0" indent="0">
              <a:buNone/>
            </a:pPr>
            <a:endParaRPr lang="en-GB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GB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 borrowed from Stoev.</a:t>
            </a:r>
            <a:endParaRPr lang="bg-BG" sz="25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sz="2400" dirty="0"/>
          </a:p>
          <a:p>
            <a:endParaRPr lang="bg-BG" sz="2400" dirty="0"/>
          </a:p>
        </p:txBody>
      </p:sp>
      <p:pic>
        <p:nvPicPr>
          <p:cNvPr id="4" name="Content Placeholder 3" descr="download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132872" y="1370990"/>
            <a:ext cx="251052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E:\presentation\$(KGrHqJHJDkFG1!v9g9bBRt1,8Jr(Q~~60_3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08500" y="350814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E. cavernicolus n.sp. 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734844" y="4597334"/>
            <a:ext cx="2296038" cy="18368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77335" y="5904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Methods of holistic taxonomy</a:t>
            </a:r>
          </a:p>
        </p:txBody>
      </p:sp>
    </p:spTree>
    <p:extLst>
      <p:ext uri="{BB962C8B-B14F-4D97-AF65-F5344CB8AC3E}">
        <p14:creationId xmlns:p14="http://schemas.microsoft.com/office/powerpoint/2010/main" val="38512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project plan published as a RIO paper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doi</a:t>
            </a:r>
            <a:r>
              <a:rPr lang="en-US" dirty="0"/>
              <a:t>: 10.3897/rio.2.e775</a:t>
            </a:r>
          </a:p>
        </p:txBody>
      </p:sp>
    </p:spTree>
    <p:extLst>
      <p:ext uri="{BB962C8B-B14F-4D97-AF65-F5344CB8AC3E}">
        <p14:creationId xmlns:p14="http://schemas.microsoft.com/office/powerpoint/2010/main" val="82025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Cybertypes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“Micro-computed tomography: Introducing new dimensions to taxonomy”</a:t>
            </a:r>
          </a:p>
          <a:p>
            <a:pPr marL="0" indent="0">
              <a:buNone/>
            </a:pPr>
            <a:r>
              <a:rPr lang="en-US" dirty="0"/>
              <a:t>Faulwetter et al. (2013)</a:t>
            </a:r>
          </a:p>
          <a:p>
            <a:pPr marL="0" indent="0">
              <a:buNone/>
            </a:pPr>
            <a:r>
              <a:rPr lang="en-US" dirty="0" err="1"/>
              <a:t>doi</a:t>
            </a:r>
            <a:r>
              <a:rPr lang="en-US" dirty="0"/>
              <a:t>: 10.3897/zookeys.263.4261</a:t>
            </a:r>
          </a:p>
          <a:p>
            <a:pPr marL="0" indent="0">
              <a:buNone/>
            </a:pPr>
            <a:r>
              <a:rPr lang="en-US" sz="2800" i="1" dirty="0"/>
              <a:t>“Micro-</a:t>
            </a:r>
            <a:r>
              <a:rPr lang="en-US" sz="2800" i="1" dirty="0" err="1"/>
              <a:t>CTvlab</a:t>
            </a:r>
            <a:r>
              <a:rPr lang="en-US" sz="2800" i="1" dirty="0"/>
              <a:t>: A web based virtual gallery of biological specimens using X-ray </a:t>
            </a:r>
            <a:r>
              <a:rPr lang="en-US" sz="2800" i="1" dirty="0" err="1"/>
              <a:t>microtomography</a:t>
            </a:r>
            <a:r>
              <a:rPr lang="en-US" sz="2800" i="1" dirty="0"/>
              <a:t> (micro-CT).”</a:t>
            </a:r>
          </a:p>
          <a:p>
            <a:pPr marL="0" indent="0">
              <a:buNone/>
            </a:pPr>
            <a:r>
              <a:rPr lang="en-US" i="1" dirty="0" err="1"/>
              <a:t>Keklikoglou</a:t>
            </a:r>
            <a:r>
              <a:rPr lang="en-US" i="1" dirty="0"/>
              <a:t> et al. (in press). Biodiversity Data Journal.</a:t>
            </a:r>
          </a:p>
        </p:txBody>
      </p:sp>
    </p:spTree>
    <p:extLst>
      <p:ext uri="{BB962C8B-B14F-4D97-AF65-F5344CB8AC3E}">
        <p14:creationId xmlns:p14="http://schemas.microsoft.com/office/powerpoint/2010/main" val="291173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1" dirty="0"/>
              <a:t>The objective of this dissertation project is to develop and apply a semantic model and algorithms supporting knowledge extraction from biodiversity literature and its management in a semantic database.</a:t>
            </a:r>
          </a:p>
        </p:txBody>
      </p:sp>
    </p:spTree>
    <p:extLst>
      <p:ext uri="{BB962C8B-B14F-4D97-AF65-F5344CB8AC3E}">
        <p14:creationId xmlns:p14="http://schemas.microsoft.com/office/powerpoint/2010/main" val="75435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3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88365" y="804672"/>
            <a:ext cx="3292931" cy="5085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309" y="609600"/>
            <a:ext cx="4276692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Progress so far 2015-2016</a:t>
            </a:r>
          </a:p>
        </p:txBody>
      </p:sp>
      <p:sp>
        <p:nvSpPr>
          <p:cNvPr id="1032" name="Content Placeholder 1031"/>
          <p:cNvSpPr>
            <a:spLocks noGrp="1"/>
          </p:cNvSpPr>
          <p:nvPr>
            <p:ph idx="1"/>
          </p:nvPr>
        </p:nvSpPr>
        <p:spPr>
          <a:xfrm>
            <a:off x="4985823" y="2160589"/>
            <a:ext cx="4285176" cy="3768573"/>
          </a:xfrm>
        </p:spPr>
        <p:txBody>
          <a:bodyPr>
            <a:normAutofit/>
          </a:bodyPr>
          <a:lstStyle/>
          <a:p>
            <a:r>
              <a:rPr lang="en-US" dirty="0"/>
              <a:t>Wrote software allowing for the automated import of specimen records from GBIF, BOLD Systems, </a:t>
            </a:r>
            <a:r>
              <a:rPr lang="en-US" dirty="0" err="1"/>
              <a:t>iDigBio</a:t>
            </a:r>
            <a:r>
              <a:rPr lang="en-US" dirty="0"/>
              <a:t>, </a:t>
            </a:r>
            <a:r>
              <a:rPr lang="en-US" dirty="0" err="1"/>
              <a:t>PlutoF</a:t>
            </a:r>
            <a:r>
              <a:rPr lang="en-US" dirty="0"/>
              <a:t> into </a:t>
            </a:r>
            <a:r>
              <a:rPr lang="en-US" dirty="0" err="1"/>
              <a:t>Pensoft’s</a:t>
            </a:r>
            <a:r>
              <a:rPr lang="en-US" dirty="0"/>
              <a:t> ARPHA system</a:t>
            </a:r>
          </a:p>
          <a:p>
            <a:r>
              <a:rPr lang="en-US" dirty="0"/>
              <a:t>Wrote software allowing for the automated import of data papers into </a:t>
            </a:r>
            <a:r>
              <a:rPr lang="en-US" dirty="0" err="1"/>
              <a:t>Pensoft’s</a:t>
            </a:r>
            <a:r>
              <a:rPr lang="en-US" dirty="0"/>
              <a:t> ARPHA</a:t>
            </a:r>
          </a:p>
          <a:p>
            <a:r>
              <a:rPr lang="en-US" dirty="0"/>
              <a:t>Participated in dissemination of these workflows through various blog posts, presentations and webinars</a:t>
            </a:r>
          </a:p>
        </p:txBody>
      </p:sp>
    </p:spTree>
    <p:extLst>
      <p:ext uri="{BB962C8B-B14F-4D97-AF65-F5344CB8AC3E}">
        <p14:creationId xmlns:p14="http://schemas.microsoft.com/office/powerpoint/2010/main" val="26437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Symposium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EU</a:t>
            </a:r>
            <a:r>
              <a:rPr lang="ru-RU" dirty="0"/>
              <a:t>-</a:t>
            </a:r>
            <a:r>
              <a:rPr lang="en-US" dirty="0"/>
              <a:t>BON</a:t>
            </a:r>
            <a:r>
              <a:rPr lang="ru-RU" dirty="0"/>
              <a:t>, </a:t>
            </a:r>
            <a:r>
              <a:rPr lang="bg-BG" dirty="0"/>
              <a:t>1 – 4 </a:t>
            </a:r>
            <a:r>
              <a:rPr lang="en-US" dirty="0"/>
              <a:t>June</a:t>
            </a:r>
            <a:r>
              <a:rPr lang="bg-BG" dirty="0"/>
              <a:t> 2015, </a:t>
            </a:r>
            <a:r>
              <a:rPr lang="en-US" dirty="0"/>
              <a:t>Cambridge</a:t>
            </a:r>
            <a:r>
              <a:rPr lang="bg-BG" dirty="0"/>
              <a:t>, </a:t>
            </a:r>
            <a:r>
              <a:rPr lang="en-US" dirty="0"/>
              <a:t>UK</a:t>
            </a:r>
            <a:r>
              <a:rPr lang="bg-BG" dirty="0"/>
              <a:t>: </a:t>
            </a:r>
            <a:r>
              <a:rPr lang="en-US" dirty="0"/>
              <a:t>participated</a:t>
            </a:r>
            <a:r>
              <a:rPr lang="bg-BG" dirty="0"/>
              <a:t> </a:t>
            </a:r>
            <a:r>
              <a:rPr lang="en-US" dirty="0"/>
              <a:t>in seminars and workgroups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EMODNET</a:t>
            </a:r>
            <a:r>
              <a:rPr lang="ru-RU" dirty="0"/>
              <a:t>, 8 – 9 </a:t>
            </a:r>
            <a:r>
              <a:rPr lang="en-US" dirty="0"/>
              <a:t>June</a:t>
            </a:r>
            <a:r>
              <a:rPr lang="ru-RU" dirty="0"/>
              <a:t> 2015, </a:t>
            </a:r>
            <a:r>
              <a:rPr lang="en-US" dirty="0"/>
              <a:t>Crete</a:t>
            </a:r>
            <a:r>
              <a:rPr lang="ru-RU" dirty="0"/>
              <a:t>, </a:t>
            </a:r>
            <a:r>
              <a:rPr lang="en-US" dirty="0"/>
              <a:t>Greece</a:t>
            </a:r>
            <a:r>
              <a:rPr lang="ru-RU" dirty="0"/>
              <a:t>: </a:t>
            </a:r>
            <a:r>
              <a:rPr lang="en-US" dirty="0"/>
              <a:t>participated in workgroups: upcoming paper (second authorship) in RIO Journal: “</a:t>
            </a:r>
            <a:r>
              <a:rPr lang="en-US" i="1" dirty="0" err="1"/>
              <a:t>EMODnet</a:t>
            </a:r>
            <a:r>
              <a:rPr lang="en-US" i="1" dirty="0"/>
              <a:t> Workshop on mechanisms and guidelines to </a:t>
            </a:r>
            <a:r>
              <a:rPr lang="en-US" i="1" dirty="0" err="1"/>
              <a:t>mobilise</a:t>
            </a:r>
            <a:r>
              <a:rPr lang="en-US" i="1" dirty="0"/>
              <a:t> historical data into biogeographic databases</a:t>
            </a:r>
            <a:r>
              <a:rPr lang="en-US" dirty="0"/>
              <a:t>”</a:t>
            </a:r>
          </a:p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BEXIS</a:t>
            </a:r>
            <a:r>
              <a:rPr lang="ru-RU" dirty="0"/>
              <a:t>, 9 – 19 </a:t>
            </a:r>
            <a:r>
              <a:rPr lang="en-US" dirty="0"/>
              <a:t>July</a:t>
            </a:r>
            <a:r>
              <a:rPr lang="bg-BG" dirty="0"/>
              <a:t> 2015, </a:t>
            </a:r>
            <a:r>
              <a:rPr lang="en-US" dirty="0"/>
              <a:t>Jena</a:t>
            </a:r>
            <a:r>
              <a:rPr lang="bg-BG" dirty="0"/>
              <a:t>, </a:t>
            </a:r>
            <a:r>
              <a:rPr lang="en-US" dirty="0"/>
              <a:t>Germany</a:t>
            </a:r>
            <a:r>
              <a:rPr lang="bg-BG" dirty="0"/>
              <a:t>: </a:t>
            </a:r>
            <a:r>
              <a:rPr lang="en-US" dirty="0"/>
              <a:t>participated in seminars and workgroups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bg-BG" dirty="0"/>
              <a:t>6-</a:t>
            </a:r>
            <a:r>
              <a:rPr lang="en-US" dirty="0" err="1"/>
              <a:t>th</a:t>
            </a:r>
            <a:r>
              <a:rPr lang="en-US" dirty="0"/>
              <a:t> international </a:t>
            </a:r>
            <a:r>
              <a:rPr lang="bg-BG" dirty="0" err="1"/>
              <a:t>Barcode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Life</a:t>
            </a:r>
            <a:r>
              <a:rPr lang="en-US" dirty="0"/>
              <a:t> conference</a:t>
            </a:r>
            <a:r>
              <a:rPr lang="bg-BG" dirty="0"/>
              <a:t>, 18 - 21 </a:t>
            </a:r>
            <a:r>
              <a:rPr lang="en-US" dirty="0"/>
              <a:t>Aug</a:t>
            </a:r>
            <a:r>
              <a:rPr lang="bg-BG" dirty="0"/>
              <a:t>. 2015, </a:t>
            </a:r>
            <a:r>
              <a:rPr lang="en-US" dirty="0"/>
              <a:t>Guelph</a:t>
            </a:r>
            <a:r>
              <a:rPr lang="bg-BG" dirty="0"/>
              <a:t>, </a:t>
            </a:r>
            <a:r>
              <a:rPr lang="en-US" dirty="0"/>
              <a:t>Canada</a:t>
            </a:r>
            <a:r>
              <a:rPr lang="bg-BG" dirty="0"/>
              <a:t>: </a:t>
            </a:r>
            <a:r>
              <a:rPr lang="en-US" dirty="0"/>
              <a:t>did not participate but co-authorship of report</a:t>
            </a:r>
            <a:r>
              <a:rPr lang="bg-BG" dirty="0"/>
              <a:t> </a:t>
            </a:r>
            <a:r>
              <a:rPr lang="bg-BG" i="1" dirty="0"/>
              <a:t>„</a:t>
            </a:r>
            <a:r>
              <a:rPr lang="en-US" i="1" dirty="0"/>
              <a:t>Streamlining scholarly publication of Barcode of Life data</a:t>
            </a:r>
            <a:r>
              <a:rPr lang="bg-BG" i="1" dirty="0"/>
              <a:t>“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en-US" dirty="0"/>
              <a:t>Kick-off </a:t>
            </a:r>
            <a:r>
              <a:rPr lang="bg-BG" dirty="0"/>
              <a:t>BIG4, 14 – 18 </a:t>
            </a:r>
            <a:r>
              <a:rPr lang="en-US" dirty="0"/>
              <a:t>Sept.</a:t>
            </a:r>
            <a:r>
              <a:rPr lang="bg-BG" dirty="0"/>
              <a:t> 2015, </a:t>
            </a:r>
            <a:r>
              <a:rPr lang="en-US" dirty="0"/>
              <a:t>Copenhagen</a:t>
            </a:r>
            <a:r>
              <a:rPr lang="bg-BG" dirty="0"/>
              <a:t>, </a:t>
            </a:r>
            <a:r>
              <a:rPr lang="en-US" dirty="0"/>
              <a:t>Denmark</a:t>
            </a:r>
            <a:r>
              <a:rPr lang="bg-BG" dirty="0"/>
              <a:t>: </a:t>
            </a:r>
            <a:r>
              <a:rPr lang="en-US" dirty="0"/>
              <a:t>Introductory Talk</a:t>
            </a:r>
            <a:r>
              <a:rPr lang="bg-BG" dirty="0"/>
              <a:t> : </a:t>
            </a:r>
            <a:r>
              <a:rPr lang="bg-BG" i="1" dirty="0"/>
              <a:t>“</a:t>
            </a:r>
            <a:r>
              <a:rPr lang="en-US" i="1" dirty="0"/>
              <a:t>Building the Open Biodiversity Knowledge Management System</a:t>
            </a:r>
            <a:r>
              <a:rPr lang="bg-BG" i="1" dirty="0"/>
              <a:t>”.</a:t>
            </a:r>
            <a:endParaRPr lang="en-US" i="1" dirty="0"/>
          </a:p>
          <a:p>
            <a:pPr lvl="0"/>
            <a:r>
              <a:rPr lang="en-US" dirty="0"/>
              <a:t>EU-BON Training in Sofia, 22 – 24 March 2015, Talk: </a:t>
            </a:r>
            <a:r>
              <a:rPr lang="en-US" i="1" dirty="0"/>
              <a:t>“Introduction to the ARPHA System”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5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for 2016-2017?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Describe flow of biodiversity information as the </a:t>
            </a:r>
            <a:r>
              <a:rPr lang="en-US" b="1" dirty="0"/>
              <a:t>Introduction to the PhD Thesis</a:t>
            </a:r>
            <a:r>
              <a:rPr lang="en-US" dirty="0"/>
              <a:t>; use the examples from the practical experience in 2015-2016.</a:t>
            </a:r>
          </a:p>
          <a:p>
            <a:pPr>
              <a:buFont typeface="+mj-lt"/>
              <a:buAutoNum type="arabicPeriod"/>
            </a:pPr>
            <a:r>
              <a:rPr lang="en-US" dirty="0"/>
              <a:t>Lay the groundwork for </a:t>
            </a:r>
            <a:r>
              <a:rPr lang="en-US" b="1" dirty="0"/>
              <a:t>information extraction </a:t>
            </a:r>
            <a:r>
              <a:rPr lang="en-US" dirty="0"/>
              <a:t>from biodiversity literature by developing a </a:t>
            </a:r>
            <a:r>
              <a:rPr lang="en-US" b="1" dirty="0"/>
              <a:t>semantic model (ontology) – 1’st major publication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Develop an </a:t>
            </a:r>
            <a:r>
              <a:rPr lang="en-US" b="1" dirty="0"/>
              <a:t>algorithm for parsing materials citations </a:t>
            </a:r>
            <a:r>
              <a:rPr lang="en-US" dirty="0"/>
              <a:t>based on repeated patterns – </a:t>
            </a:r>
            <a:r>
              <a:rPr lang="en-US" b="1" dirty="0"/>
              <a:t>2’nd major publication</a:t>
            </a:r>
          </a:p>
          <a:p>
            <a:pPr marL="0" indent="0">
              <a:buNone/>
            </a:pPr>
            <a:endParaRPr lang="en-US" u="sng" dirty="0"/>
          </a:p>
          <a:p>
            <a:pPr marL="0" indent="0" algn="ctr">
              <a:buNone/>
            </a:pPr>
            <a:r>
              <a:rPr lang="en-US" u="sng" dirty="0"/>
              <a:t>These two major publications could serve as the basis of the dissertation.</a:t>
            </a:r>
          </a:p>
        </p:txBody>
      </p:sp>
    </p:spTree>
    <p:extLst>
      <p:ext uri="{BB962C8B-B14F-4D97-AF65-F5344CB8AC3E}">
        <p14:creationId xmlns:p14="http://schemas.microsoft.com/office/powerpoint/2010/main" val="257952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aw.githubusercontent.com/darwin-sw/dsw/master/img/dsw-1-0-graph-mode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6947" y="2159331"/>
            <a:ext cx="4424343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2500"/>
          </a:bodyPr>
          <a:lstStyle/>
          <a:p>
            <a:r>
              <a:rPr lang="en-US" sz="3300"/>
              <a:t>“A semantic model supporting information extraction from biodiversity literature”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OWL Ontology (Web Ontology Language)</a:t>
            </a:r>
          </a:p>
          <a:p>
            <a:r>
              <a:rPr lang="en-US" sz="1500"/>
              <a:t>Bibliographic </a:t>
            </a:r>
            <a:r>
              <a:rPr lang="en-US" sz="1500" i="1"/>
              <a:t>classes</a:t>
            </a:r>
            <a:r>
              <a:rPr lang="en-US" sz="1500"/>
              <a:t> (e.g. Treatment) linked to and taxonomic </a:t>
            </a:r>
            <a:r>
              <a:rPr lang="en-US" sz="1500" i="1"/>
              <a:t>classes </a:t>
            </a:r>
            <a:r>
              <a:rPr lang="en-US" sz="1500"/>
              <a:t>(e.g. Taxon Concept)</a:t>
            </a:r>
            <a:r>
              <a:rPr lang="en-US" sz="1500" i="1"/>
              <a:t> </a:t>
            </a:r>
            <a:r>
              <a:rPr lang="en-US" sz="1500"/>
              <a:t>via </a:t>
            </a:r>
            <a:r>
              <a:rPr lang="en-US" sz="1500" i="1"/>
              <a:t>properties</a:t>
            </a:r>
          </a:p>
          <a:p>
            <a:r>
              <a:rPr lang="en-US" sz="1500"/>
              <a:t>Generation of named RDF graphs (quads) in the form of nano-publications from taxonomic papers</a:t>
            </a:r>
          </a:p>
          <a:p>
            <a:r>
              <a:rPr lang="en-US" sz="1500"/>
              <a:t>Storage of RDF in a </a:t>
            </a:r>
            <a:r>
              <a:rPr lang="en-US" sz="1500" i="1"/>
              <a:t>graph database</a:t>
            </a:r>
          </a:p>
        </p:txBody>
      </p:sp>
    </p:spTree>
    <p:extLst>
      <p:ext uri="{BB962C8B-B14F-4D97-AF65-F5344CB8AC3E}">
        <p14:creationId xmlns:p14="http://schemas.microsoft.com/office/powerpoint/2010/main" val="2628883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 algorithm for parsing materials citations based on repeated patterns”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596312" cy="131188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200150" y="2657475"/>
            <a:ext cx="0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2728" y="333375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dwc:lifeStage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91559" y="2657475"/>
            <a:ext cx="0" cy="153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76105" y="419362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dwc:typeStatus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52942" y="2909724"/>
            <a:ext cx="0" cy="229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3749378" y="1628150"/>
            <a:ext cx="255752" cy="2314401"/>
          </a:xfrm>
          <a:prstGeom prst="rightBrace">
            <a:avLst>
              <a:gd name="adj1" fmla="val 8333"/>
              <a:gd name="adj2" fmla="val 50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22000" y="527020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“location”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675586" y="2657474"/>
            <a:ext cx="0" cy="86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55172" y="351841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dwc:year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768662" y="2657474"/>
            <a:ext cx="0" cy="139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90419" y="419362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dwc:recordedBy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956331" y="2657474"/>
            <a:ext cx="0" cy="76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14897" y="3518416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dwc:collectionCode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255172" y="2657475"/>
            <a:ext cx="0" cy="212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13738" y="4783246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dwc:month</a:t>
            </a:r>
            <a:r>
              <a:rPr lang="en-US" dirty="0"/>
              <a:t>, </a:t>
            </a:r>
            <a:r>
              <a:rPr lang="en-US" dirty="0" err="1"/>
              <a:t>dwc:day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9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Methods of Systematic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Discussion with Martin and Pavel</a:t>
            </a:r>
          </a:p>
        </p:txBody>
      </p:sp>
    </p:spTree>
    <p:extLst>
      <p:ext uri="{BB962C8B-B14F-4D97-AF65-F5344CB8AC3E}">
        <p14:creationId xmlns:p14="http://schemas.microsoft.com/office/powerpoint/2010/main" val="1100966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14852</TotalTime>
  <Words>1027</Words>
  <Application>Microsoft Office PowerPoint</Application>
  <PresentationFormat>Widescreen</PresentationFormat>
  <Paragraphs>114</Paragraphs>
  <Slides>20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Trebuchet MS</vt:lpstr>
      <vt:lpstr>Wingdings 3</vt:lpstr>
      <vt:lpstr>Facet</vt:lpstr>
      <vt:lpstr>Project Progress Report (OBKMS)</vt:lpstr>
      <vt:lpstr>PhD project plan published as a RIO paper</vt:lpstr>
      <vt:lpstr>Objective</vt:lpstr>
      <vt:lpstr>Progress so far 2015-2016</vt:lpstr>
      <vt:lpstr>Symposium Attendance</vt:lpstr>
      <vt:lpstr>What is next for 2016-2017?</vt:lpstr>
      <vt:lpstr>“A semantic model supporting information extraction from biodiversity literature”</vt:lpstr>
      <vt:lpstr>“An algorithm for parsing materials citations based on repeated patterns”</vt:lpstr>
      <vt:lpstr>Modern Methods of Systematic Research</vt:lpstr>
      <vt:lpstr>Definition (Species Rank Taxon)</vt:lpstr>
      <vt:lpstr>What can a circumscription include?</vt:lpstr>
      <vt:lpstr>Need for machine-readable data</vt:lpstr>
      <vt:lpstr>Information extraction from a biodiversity publication</vt:lpstr>
      <vt:lpstr>OBKMS Architecture</vt:lpstr>
      <vt:lpstr>Taxonomic impediment</vt:lpstr>
      <vt:lpstr>Turbo Taxonomy</vt:lpstr>
      <vt:lpstr>BOLD Algorithm</vt:lpstr>
      <vt:lpstr>Holistic Taxonomy</vt:lpstr>
      <vt:lpstr>PowerPoint Presentation</vt:lpstr>
      <vt:lpstr>Cybertypes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Open Biodiversity Knowledge Management System</dc:title>
  <dc:creator>Microsoft account</dc:creator>
  <cp:lastModifiedBy>Viktor Senderov</cp:lastModifiedBy>
  <cp:revision>150</cp:revision>
  <dcterms:created xsi:type="dcterms:W3CDTF">2015-09-02T06:51:57Z</dcterms:created>
  <dcterms:modified xsi:type="dcterms:W3CDTF">2016-06-03T14:39:12Z</dcterms:modified>
</cp:coreProperties>
</file>